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80" r:id="rId3"/>
    <p:sldId id="257" r:id="rId4"/>
    <p:sldId id="259" r:id="rId5"/>
    <p:sldId id="260" r:id="rId6"/>
    <p:sldId id="261" r:id="rId7"/>
    <p:sldId id="264" r:id="rId8"/>
    <p:sldId id="265" r:id="rId9"/>
    <p:sldId id="278" r:id="rId10"/>
    <p:sldId id="274" r:id="rId11"/>
    <p:sldId id="277" r:id="rId12"/>
    <p:sldId id="262" r:id="rId13"/>
    <p:sldId id="269" r:id="rId14"/>
    <p:sldId id="275" r:id="rId15"/>
    <p:sldId id="263" r:id="rId16"/>
    <p:sldId id="276" r:id="rId17"/>
    <p:sldId id="281" r:id="rId18"/>
    <p:sldId id="266" r:id="rId19"/>
    <p:sldId id="270" r:id="rId20"/>
    <p:sldId id="279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0"/>
  </p:normalViewPr>
  <p:slideViewPr>
    <p:cSldViewPr snapToGrid="0" snapToObjects="1">
      <p:cViewPr varScale="1">
        <p:scale>
          <a:sx n="98" d="100"/>
          <a:sy n="98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                                           LIMITLESS PHYSICAL THERAPY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79D0D-81D3-B14D-BE11-29C71D7D0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65" y="5597623"/>
            <a:ext cx="1252602" cy="12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4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92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580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30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40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8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853" y="699752"/>
            <a:ext cx="8596668" cy="1320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853" y="2160589"/>
            <a:ext cx="8596668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8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8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41" y="570964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1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4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2326" y="683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326" y="2206024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93513B-C92B-7A45-BA13-CF660DAE2DA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438" y="5606369"/>
            <a:ext cx="1252602" cy="12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-hTxxWcMU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ZtXwwKrSv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tRPfSntgw" TargetMode="External"/><Relationship Id="rId2" Type="http://schemas.openxmlformats.org/officeDocument/2006/relationships/hyperlink" Target="https://www.youtube.com/watch?v=mK8SiUi1g1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qoOAm37_B4" TargetMode="External"/><Relationship Id="rId3" Type="http://schemas.microsoft.com/office/2007/relationships/media" Target="../media/media2.mov"/><Relationship Id="rId7" Type="http://schemas.openxmlformats.org/officeDocument/2006/relationships/hyperlink" Target="https://www.youtube.com/watch?v=S8BaiN7wNrI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youtube.com/watch?v=OgRwE1Z8a_Y" TargetMode="External"/><Relationship Id="rId4" Type="http://schemas.openxmlformats.org/officeDocument/2006/relationships/video" Target="../media/media2.mov"/><Relationship Id="rId9" Type="http://schemas.openxmlformats.org/officeDocument/2006/relationships/hyperlink" Target="https://www.youtube.com/watch?v=yUEuBhUR7h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Igphy1gblCk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0559-7F87-0046-8CA2-BD41A3FF5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Ankle and Foot: Mobility, Movement, and Squats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5AC53-6DD7-D14D-8537-0938BF701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Kjell Mann, PT, DPT  and Chloe </a:t>
            </a:r>
            <a:r>
              <a:rPr lang="en-US" dirty="0" err="1"/>
              <a:t>Hallyburton</a:t>
            </a:r>
            <a:r>
              <a:rPr lang="en-US" dirty="0"/>
              <a:t>, PT, DPT</a:t>
            </a:r>
          </a:p>
        </p:txBody>
      </p:sp>
    </p:spTree>
    <p:extLst>
      <p:ext uri="{BB962C8B-B14F-4D97-AF65-F5344CB8AC3E}">
        <p14:creationId xmlns:p14="http://schemas.microsoft.com/office/powerpoint/2010/main" val="327645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9062-CD35-7642-ADAC-F451B3BB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look for to recognize when our ankle/foot mobility is lacking?</a:t>
            </a:r>
            <a:r>
              <a:rPr lang="en-US" baseline="30000" dirty="0"/>
              <a:t>4,5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77A4A-B1D3-B444-AE86-1B9A9F423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Athletes may be inclined to lean TOO FAR FORWARD with their torso</a:t>
            </a:r>
          </a:p>
          <a:p>
            <a:pPr lvl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Back Squat this is fine </a:t>
            </a:r>
          </a:p>
          <a:p>
            <a:pPr lvl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Front/Overhead Squat is a big NO</a:t>
            </a:r>
          </a:p>
          <a:p>
            <a:pPr marL="457200" lvl="1" indent="0">
              <a:buNone/>
            </a:pPr>
            <a:endParaRPr lang="en-US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ystem-ui"/>
            </a:endParaRP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Other compensations include:</a:t>
            </a:r>
          </a:p>
          <a:p>
            <a:pPr lvl="2"/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Heels lifting off the ground, creating an unstable foundation for lifting</a:t>
            </a:r>
          </a:p>
          <a:p>
            <a:pPr lvl="2"/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Feet spinning outward during the performance of the squat</a:t>
            </a:r>
            <a:b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.</a:t>
            </a:r>
            <a:r>
              <a:rPr lang="en-US" altLang="en-US" dirty="0">
                <a:solidFill>
                  <a:srgbClr val="E4E6EB"/>
                </a:solidFill>
                <a:latin typeface="Arial" panose="020B0604020202020204" pitchFamily="34" charset="0"/>
                <a:ea typeface="system-ui"/>
              </a:rPr>
              <a:t>  </a:t>
            </a:r>
            <a:b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E4E6EB"/>
                </a:solidFill>
                <a:latin typeface="Arial" panose="020B0604020202020204" pitchFamily="34" charset="0"/>
                <a:ea typeface="system-ui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ystem-ui"/>
            </a:endParaRP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ystem-ui"/>
              </a:rPr>
              <a:t>Looking up the chain to see if you are compensating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Knees caving in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Hip or pelvic shifts that are asymmetrical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7190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C2DD-0317-498D-8452-48456DFC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Self-assessment of our ankle motion</a:t>
            </a:r>
            <a:r>
              <a:rPr lang="en-US" baseline="30000" dirty="0"/>
              <a:t>5,6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06B3-0217-4E50-A794-390BCA5A2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350" y="1677263"/>
            <a:ext cx="8596668" cy="3880773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Dorsiflexion: Use a wall and go into a half kneel position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Move your body back one hand length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While in the half-kneel, attempt to bring your front knee over your toes</a:t>
            </a:r>
          </a:p>
          <a:p>
            <a:pPr lvl="2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Be sure the heel on the front foot does not raise up</a:t>
            </a:r>
          </a:p>
          <a:p>
            <a:pPr lvl="1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The knee should be able to touch the wall without difficulty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88210-21E2-544D-BDA4-04A936C6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grayscl/>
          </a:blip>
          <a:stretch>
            <a:fillRect/>
          </a:stretch>
        </p:blipFill>
        <p:spPr>
          <a:xfrm>
            <a:off x="2318371" y="3317203"/>
            <a:ext cx="3289300" cy="246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D541E-430F-9D46-BC79-C41E11DB5895}"/>
              </a:ext>
            </a:extLst>
          </p:cNvPr>
          <p:cNvSpPr txBox="1"/>
          <p:nvPr/>
        </p:nvSpPr>
        <p:spPr>
          <a:xfrm>
            <a:off x="6061956" y="3348774"/>
            <a:ext cx="368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3"/>
              </a:rPr>
              <a:t>Tibial internal rotation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398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D4B-5B29-A040-8855-E0434C5F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4 useful exercises to assist with squatting and ankle mobility</a:t>
            </a:r>
            <a:r>
              <a:rPr lang="en-US" baseline="30000"/>
              <a:t>5</a:t>
            </a:r>
            <a:endParaRPr lang="en-US" baseline="300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BCBF462-A7BA-48C9-B998-05F56C81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4" y="2159331"/>
            <a:ext cx="5283289" cy="3062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2513-7311-3B40-9EDC-3C31BAB62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39" y="2160589"/>
            <a:ext cx="2927185" cy="3880773"/>
          </a:xfrm>
        </p:spPr>
        <p:txBody>
          <a:bodyPr>
            <a:normAutofit/>
          </a:bodyPr>
          <a:lstStyle/>
          <a:p>
            <a:r>
              <a:rPr lang="en-US" sz="1500" dirty="0"/>
              <a:t>Eccentric Calf Raise</a:t>
            </a:r>
          </a:p>
          <a:p>
            <a:pPr lvl="1"/>
            <a:r>
              <a:rPr lang="en-US" sz="1500" dirty="0"/>
              <a:t>Both single leg and double leg</a:t>
            </a:r>
          </a:p>
          <a:p>
            <a:r>
              <a:rPr lang="en-US" sz="1500" dirty="0"/>
              <a:t>PAILS/RAILS (Isometric Calf Loading)</a:t>
            </a:r>
          </a:p>
          <a:p>
            <a:r>
              <a:rPr lang="en-US" sz="1500" dirty="0"/>
              <a:t>Goblet Squat with Dorsiflexion Emphasis</a:t>
            </a:r>
          </a:p>
          <a:p>
            <a:r>
              <a:rPr lang="en-US" sz="1500" dirty="0"/>
              <a:t>Split Squats with a Forward Knee Emphasis</a:t>
            </a:r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1368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98D9-1CAF-3A44-9C9E-5B47B0B0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#1: Eccentric Calf Raises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8AD64-E200-D24E-9436-06C41312E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8531980" cy="388077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focus is on the slow lowering of the calf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Eccentrics work on “lengthening” the muscle </a:t>
            </a:r>
          </a:p>
          <a:p>
            <a:pPr marL="457200" lvl="1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Begin with both legs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Progress to lowering with one leg at a time when you have the necessary strength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Adding weight or height can increase the demand</a:t>
            </a:r>
          </a:p>
        </p:txBody>
      </p:sp>
    </p:spTree>
    <p:extLst>
      <p:ext uri="{BB962C8B-B14F-4D97-AF65-F5344CB8AC3E}">
        <p14:creationId xmlns:p14="http://schemas.microsoft.com/office/powerpoint/2010/main" val="34739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33CF-9D04-614B-B447-88687C62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Exercise/Mobility Drill #2: Dorsiflexion Isometric Loading (PAILS/RAILS)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E52DB-F385-ED41-855C-2D63C60FD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PAILS/RAILS (Progressive/Regressive Angular Isometric Loading)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Get into position by going into a half kneel position with the focus of knees over toes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Lean forward into the stretch using either your bodyweight or a kettlebell for assist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Hold for 1-2 min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Follow this up by contracting your calf muscles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Drive your toes into the ground (push as hard as you can without moving)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15-20 sec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Follow this by engaging your anterior/tibialis muscles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15-20 sec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Stretch/relax in position for 1-2 min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Repeat 2-3x</a:t>
            </a:r>
          </a:p>
        </p:txBody>
      </p:sp>
    </p:spTree>
    <p:extLst>
      <p:ext uri="{BB962C8B-B14F-4D97-AF65-F5344CB8AC3E}">
        <p14:creationId xmlns:p14="http://schemas.microsoft.com/office/powerpoint/2010/main" val="29286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2CB2-08D2-6D48-9A2A-45DCDA55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Exercise/Mobility Drill #3 and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9CB1E-53F6-0342-AA31-6A7E6698E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#3: Goblet Squat with Ankle Dorsiflexion Bias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Get into a squat position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Rest your forearms inside your knees, then pry them out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weight of the kettlebell should pull your knees forward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Rock back and forth to help with the mobility</a:t>
            </a:r>
          </a:p>
          <a:p>
            <a:pPr marL="914400" lvl="2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#4: Split Squat with Forward Knee Emphasis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Go down into a split squat with the legs spread apart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Squat down with an emphasis on bringing that knee forward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 should also help with thigh strength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16E3B-9DDC-674C-BDB6-EBCE17721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65"/>
          <a:stretch/>
        </p:blipFill>
        <p:spPr>
          <a:xfrm>
            <a:off x="7976661" y="4100975"/>
            <a:ext cx="3547719" cy="24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F299-34E7-024C-9B7B-1B9B367F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Mobility Recommendations</a:t>
            </a:r>
          </a:p>
        </p:txBody>
      </p:sp>
      <p:pic>
        <p:nvPicPr>
          <p:cNvPr id="7" name="SL squat with band">
            <a:hlinkClick r:id="" action="ppaction://media"/>
            <a:extLst>
              <a:ext uri="{FF2B5EF4-FFF2-40B4-BE49-F238E27FC236}">
                <a16:creationId xmlns:a16="http://schemas.microsoft.com/office/drawing/2014/main" id="{93A71A52-06C0-401B-BB72-396E28BEAD4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987" y="1343951"/>
            <a:ext cx="2340592" cy="416149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17C2E-2C0A-7642-8D67-D2FC5098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512" y="1671925"/>
            <a:ext cx="4185617" cy="38335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 Way Calf Drills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Forward soleus/calf stretches into wall with an mobility component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7"/>
              </a:rPr>
              <a:t>Pistol Squat Progressions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8"/>
              </a:rPr>
              <a:t>Ankle Mobilizations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9"/>
              </a:rPr>
              <a:t>Lateral Tibial Glide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10"/>
              </a:rPr>
              <a:t>Internal Rotation Motor Training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Ankle Mob">
            <a:hlinkClick r:id="" action="ppaction://media"/>
            <a:extLst>
              <a:ext uri="{FF2B5EF4-FFF2-40B4-BE49-F238E27FC236}">
                <a16:creationId xmlns:a16="http://schemas.microsoft.com/office/drawing/2014/main" id="{F67F01BD-20C7-4E2D-89A9-BFD7AE541E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03838" y="1343951"/>
            <a:ext cx="2340843" cy="41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13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D6CBB-AE9E-C14D-AD99-66630D30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SMASHING THE ANKLE/FOOT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9D72E-8E6F-BF4F-8E1A-7E5030D6F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834" y="1498604"/>
            <a:ext cx="4513541" cy="552643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Foam rollers</a:t>
            </a:r>
          </a:p>
          <a:p>
            <a:r>
              <a:rPr lang="en-US" dirty="0">
                <a:solidFill>
                  <a:schemeClr val="accent1"/>
                </a:solidFill>
              </a:rPr>
              <a:t>Lacrosse Ball</a:t>
            </a:r>
          </a:p>
          <a:p>
            <a:r>
              <a:rPr lang="en-US" dirty="0">
                <a:solidFill>
                  <a:schemeClr val="accent1"/>
                </a:solidFill>
              </a:rPr>
              <a:t>Kettlebell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the handle to press against the calf</a:t>
            </a:r>
          </a:p>
          <a:p>
            <a:r>
              <a:rPr lang="en-US" dirty="0">
                <a:solidFill>
                  <a:schemeClr val="accent1"/>
                </a:solidFill>
              </a:rPr>
              <a:t>Barbell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Seated with your legs extended</a:t>
            </a:r>
          </a:p>
          <a:p>
            <a:r>
              <a:rPr lang="en-US" dirty="0">
                <a:solidFill>
                  <a:schemeClr val="accent1"/>
                </a:solidFill>
              </a:rPr>
              <a:t>Suggestions: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1-2 min with a slow and steady pressure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46D04-62D5-9749-8A93-377ACEE3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5" y="277707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8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0D0-D37F-134D-ADA3-41ADE6A9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0" y="455808"/>
            <a:ext cx="8596668" cy="1320800"/>
          </a:xfrm>
        </p:spPr>
        <p:txBody>
          <a:bodyPr/>
          <a:lstStyle/>
          <a:p>
            <a:r>
              <a:rPr lang="en-US" dirty="0"/>
              <a:t>So what if you need compensations?</a:t>
            </a:r>
            <a:r>
              <a:rPr lang="en-US" baseline="30000" dirty="0"/>
              <a:t>2,5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3CF7D-1D9F-C24F-AC20-9ADE8BF3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86" y="1219201"/>
            <a:ext cx="8596668" cy="4009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Always be sure to discuss your deficits/limitations with your coach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Past injuries, structural faults, etc.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Variations or ankle repositioning may be ideal: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Hip mobility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Knees tend to pull out into a torso position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 towels or padding behind the heels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Propping the heels up will provide a crutch for those limited in ankle dorsiflexion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 careful with how you modify!!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Sometimes our bodies do find ways to assist our motion but not in ideal patterns</a:t>
            </a:r>
          </a:p>
        </p:txBody>
      </p:sp>
    </p:spTree>
    <p:extLst>
      <p:ext uri="{BB962C8B-B14F-4D97-AF65-F5344CB8AC3E}">
        <p14:creationId xmlns:p14="http://schemas.microsoft.com/office/powerpoint/2010/main" val="298408511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0B01-B38F-DE4C-BAA7-0750B40E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68A0-B30C-E24E-B0F1-849E21D7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53" y="174385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foot/ankle is a complex yet adaptable region of the body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Encourage proper movements and stretches into your routine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 sure to check for faulty compensations that may be hindering your performance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There are the BIG 3 that can lead to your movement impairments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Mobility (tissues, joint)</a:t>
            </a:r>
          </a:p>
          <a:p>
            <a:pPr lvl="4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Motor control (coordination)</a:t>
            </a:r>
          </a:p>
          <a:p>
            <a:pPr lvl="7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Strength/stability deficits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Bent-Up Arrow 6">
            <a:extLst>
              <a:ext uri="{FF2B5EF4-FFF2-40B4-BE49-F238E27FC236}">
                <a16:creationId xmlns:a16="http://schemas.microsoft.com/office/drawing/2014/main" id="{8ADF5AF9-A145-AB4E-9F72-60EF886A822F}"/>
              </a:ext>
            </a:extLst>
          </p:cNvPr>
          <p:cNvSpPr/>
          <p:nvPr/>
        </p:nvSpPr>
        <p:spPr>
          <a:xfrm rot="5400000">
            <a:off x="3778319" y="3926271"/>
            <a:ext cx="286471" cy="44777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073102C1-E259-F240-8C47-D14E3689628C}"/>
              </a:ext>
            </a:extLst>
          </p:cNvPr>
          <p:cNvSpPr/>
          <p:nvPr/>
        </p:nvSpPr>
        <p:spPr>
          <a:xfrm rot="5400000">
            <a:off x="2572182" y="3570197"/>
            <a:ext cx="286471" cy="44777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980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FD7D-E4CC-784D-A0BA-0FCF9412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30" y="670488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The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7384-7B3F-D74C-963B-4136C12B2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82" y="1632700"/>
            <a:ext cx="4184035" cy="2724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Chloe Hallyburton, PT, DPT</a:t>
            </a:r>
          </a:p>
          <a:p>
            <a:pPr lvl="1"/>
            <a:r>
              <a:rPr lang="en-US" dirty="0"/>
              <a:t>Women’s health specialist 	</a:t>
            </a:r>
          </a:p>
          <a:p>
            <a:pPr lvl="2"/>
            <a:r>
              <a:rPr lang="en-US" dirty="0"/>
              <a:t>Pre, peri, and post-partum, post-menopausal care </a:t>
            </a:r>
          </a:p>
          <a:p>
            <a:pPr lvl="2"/>
            <a:r>
              <a:rPr lang="en-US" dirty="0"/>
              <a:t>Sports emphasis – return to running, lifting, impact sports</a:t>
            </a:r>
          </a:p>
          <a:p>
            <a:pPr lvl="1"/>
            <a:r>
              <a:rPr lang="en-US" dirty="0"/>
              <a:t>Orthopedic manual therapist </a:t>
            </a:r>
          </a:p>
          <a:p>
            <a:pPr lvl="2"/>
            <a:r>
              <a:rPr lang="en-US" dirty="0"/>
              <a:t>Special interest in foot and ankle mechanics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215A3-77BB-7145-AAB6-EAC51AE3E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0191" y="1468257"/>
            <a:ext cx="4184034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Kjell Mann, PT, DPT</a:t>
            </a:r>
          </a:p>
          <a:p>
            <a:pPr lvl="1"/>
            <a:r>
              <a:rPr lang="en-US" dirty="0"/>
              <a:t>CSCS training</a:t>
            </a:r>
          </a:p>
          <a:p>
            <a:pPr lvl="2"/>
            <a:r>
              <a:rPr lang="en-US" dirty="0"/>
              <a:t>Anticipated completion Nov, 2020</a:t>
            </a:r>
          </a:p>
          <a:p>
            <a:pPr lvl="1"/>
            <a:r>
              <a:rPr lang="en-US" dirty="0"/>
              <a:t>Sports-specific focus	</a:t>
            </a:r>
          </a:p>
          <a:p>
            <a:pPr lvl="1"/>
            <a:r>
              <a:rPr lang="en-US" dirty="0"/>
              <a:t>Selective Functional Movement Assessment (SFMA)</a:t>
            </a:r>
          </a:p>
          <a:p>
            <a:pPr lvl="1"/>
            <a:r>
              <a:rPr lang="en-US" dirty="0"/>
              <a:t>Movement expert</a:t>
            </a:r>
          </a:p>
          <a:p>
            <a:pPr lvl="2"/>
            <a:r>
              <a:rPr lang="en-US" dirty="0"/>
              <a:t>Hockey, Soccer, Track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C4756-9C94-3446-80E3-04207F239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41" y="4323805"/>
            <a:ext cx="1927281" cy="24296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A6761A-9812-403E-9EF1-72709FB2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34" y="4241577"/>
            <a:ext cx="2440619" cy="24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1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74AB-7DB3-9E4E-AD49-152BB903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78" y="2682769"/>
            <a:ext cx="3657600" cy="28036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Can Physical Therapy Do For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4C34-EC23-1B41-B1BC-C024027D7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778" y="1605628"/>
            <a:ext cx="6618073" cy="388077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Assessment of the impairment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Education on the condition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Workout adaptations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Tissue relief techniques, management strategies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Better understanding of your injury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Interventions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Soft tissue mobilization, cupping, taping, and pain reduction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Motor coordination, task-specific training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Exercises tailored to your condition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71337-CF70-F542-8D94-30D66925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1244" cy="23232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364F36-B4D7-7441-91EC-E7D4E72F714C}"/>
              </a:ext>
            </a:extLst>
          </p:cNvPr>
          <p:cNvSpPr txBox="1">
            <a:spLocks/>
          </p:cNvSpPr>
          <p:nvPr/>
        </p:nvSpPr>
        <p:spPr>
          <a:xfrm>
            <a:off x="4184909" y="-37678"/>
            <a:ext cx="4946027" cy="1510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Pain and injury are a limiting factor</a:t>
            </a:r>
          </a:p>
        </p:txBody>
      </p:sp>
    </p:spTree>
    <p:extLst>
      <p:ext uri="{BB962C8B-B14F-4D97-AF65-F5344CB8AC3E}">
        <p14:creationId xmlns:p14="http://schemas.microsoft.com/office/powerpoint/2010/main" val="3351538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CC01-FDB7-5A4C-8424-118FCEC0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1D79A-E0F2-5845-88B1-132682143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Smith MD, Lee DL, Russel T, Matthews M, MacDonald D,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Vincenzino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B. How Much Does The Talocrural Joint Contribute to Ankle Dorsiflexion During the Weight Bearing Lunge Test? A Cross-sectional Radiographic Validity Study. JOSPT 49(12): 934-941, 2019.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2. Bell D,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Bolling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Lewek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M, Padua D. Effect of Limiting Ankle Dorsiflexion Range of Motion on Lower Extremity Kinematics and Muscle Activation Patterns During a Squat. Journal of Sports Rehab. 21:144-150, 2012.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3. Fry, A, Smith, JC, Schilling BK. Effect of knee position on hip and knee torques during barbell squats. J Strength Cond Res. 17(4): 629-633. Nov 2003.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4. Bird, SP, and Casey, S. Explore the front squat. Strength and Conditioning Journal 34(2): 27–33, 2012.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5. National Strength and Conditioning Association. Exercise Technique Manual for Resistance Training. (3rd ed.). Champaign, IL: Human Kinetics; 42-49, 2016.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6. Schoenfeld, BJ. Squatting kinematics and kinetics and their application to exercise performance. Journal of Strength and Conditioning Research 24(12): 3497–3506, 2010.</a:t>
            </a:r>
          </a:p>
        </p:txBody>
      </p:sp>
    </p:spTree>
    <p:extLst>
      <p:ext uri="{BB962C8B-B14F-4D97-AF65-F5344CB8AC3E}">
        <p14:creationId xmlns:p14="http://schemas.microsoft.com/office/powerpoint/2010/main" val="43544094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02BF-D01F-804C-8E4D-121E6C85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5" y="640054"/>
            <a:ext cx="8596668" cy="1320800"/>
          </a:xfrm>
        </p:spPr>
        <p:txBody>
          <a:bodyPr/>
          <a:lstStyle/>
          <a:p>
            <a:r>
              <a:rPr lang="en-US" dirty="0"/>
              <a:t>Foot and ankle</a:t>
            </a:r>
            <a:r>
              <a:rPr lang="en-US" baseline="30000" dirty="0"/>
              <a:t>1,2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EF34-8090-574C-AE1C-44F5ED9BC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26" y="1300454"/>
            <a:ext cx="4184035" cy="3880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Anatomy of the Foot/Ankle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Distal tibiofibular joint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Subtalar joint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*Talocrural joint*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Midtarsals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Forefoot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60869-A2BA-B645-AF4F-6E50D03295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1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8000"/>
                    </a14:imgEffect>
                    <a14:imgEffect>
                      <a14:colorTemperature colorTemp="7905"/>
                    </a14:imgEffect>
                    <a14:imgEffect>
                      <a14:brightnessContrast bright="-5000"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6734" y="165081"/>
            <a:ext cx="4622042" cy="307575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stA="4000" endPos="65000" dist="546100" dir="5400000" sy="-100000" algn="bl" rotWithShape="0"/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5ED8BD-B28E-D940-AEBF-D5FF4C998592}"/>
              </a:ext>
            </a:extLst>
          </p:cNvPr>
          <p:cNvSpPr txBox="1">
            <a:spLocks/>
          </p:cNvSpPr>
          <p:nvPr/>
        </p:nvSpPr>
        <p:spPr>
          <a:xfrm>
            <a:off x="4618588" y="3700796"/>
            <a:ext cx="4298334" cy="2960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Muscles/Ligaments/Tissues Involved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Anterior Talofibular Ligament (ATFL)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Posterior ankle muscles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Calf muscles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Anterior ankle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Tibialis Anterior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Foot intrinsics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Peroneals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EC3F-5C74-E149-BAAF-CE958BD7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Biomechanics of the ankle and the surrounding joints</a:t>
            </a:r>
            <a:r>
              <a:rPr lang="en-US" baseline="30000" dirty="0"/>
              <a:t>1,2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C2F1A-5ECC-7145-B35F-F152009BE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Ankle mechanics</a:t>
            </a:r>
          </a:p>
          <a:p>
            <a:pPr lvl="1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ankle joint has a total of three degrees of motion</a:t>
            </a:r>
          </a:p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Forward/backward, side to side, rotational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68F8-8F35-7F45-9BB2-F66EA705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137" y="3931640"/>
            <a:ext cx="33401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7CB72-E639-F645-99B7-D02D3CF65CAF}"/>
              </a:ext>
            </a:extLst>
          </p:cNvPr>
          <p:cNvSpPr txBox="1"/>
          <p:nvPr/>
        </p:nvSpPr>
        <p:spPr>
          <a:xfrm>
            <a:off x="6054525" y="4100584"/>
            <a:ext cx="501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Supination </a:t>
            </a:r>
          </a:p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(inversion, plantarflexion, adduction)</a:t>
            </a:r>
          </a:p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Rigid/Stable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255DF-A191-D947-8D21-6AE90CE0B24E}"/>
              </a:ext>
            </a:extLst>
          </p:cNvPr>
          <p:cNvSpPr txBox="1"/>
          <p:nvPr/>
        </p:nvSpPr>
        <p:spPr>
          <a:xfrm>
            <a:off x="-770708" y="4100584"/>
            <a:ext cx="477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Pronation</a:t>
            </a:r>
          </a:p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(eversion, dorsiflexion, abduction)</a:t>
            </a:r>
          </a:p>
          <a:p>
            <a:pPr lvl="2"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1194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331B-1737-7C4E-834E-29C6D3B3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all relate to how we function and squat?</a:t>
            </a:r>
            <a:r>
              <a:rPr lang="en-US" baseline="30000" dirty="0"/>
              <a:t>2,4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B4222-34C1-3F4D-AB09-8D9964AEF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ankle is our first contact with the ground reaction forces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it interacts will often affect the entire kinetic chain above it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Knee, hip, low back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Squats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Limited ankle dorsiflexion can lead to compensations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Wider hip stance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load into adjacent joints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Lack of depth in our squatting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DFB9-E0BD-0A4A-9D9F-D849AC33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794125"/>
            <a:ext cx="3590093" cy="1278466"/>
          </a:xfrm>
        </p:spPr>
        <p:txBody>
          <a:bodyPr>
            <a:normAutofit/>
          </a:bodyPr>
          <a:lstStyle/>
          <a:p>
            <a:pPr algn="ctr"/>
            <a:r>
              <a:rPr lang="en-US" sz="2300" baseline="30000" dirty="0"/>
              <a:t>Let’s Look At The Overhead Squat4,5,6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4ED9C0-7F04-1A41-AEC6-E4443EA37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70" y="2421466"/>
            <a:ext cx="3490725" cy="310938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67B29-27C7-C84A-B54E-56D9A2DB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7998" y="346894"/>
            <a:ext cx="4538133" cy="5537198"/>
          </a:xfrm>
        </p:spPr>
        <p:txBody>
          <a:bodyPr>
            <a:normAutofit/>
          </a:bodyPr>
          <a:lstStyle/>
          <a:p>
            <a:pPr fontAlgn="base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-The overhead squat shows us all of the moving parts.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Optimizing your position is key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Stacking joints on top of each other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This includes the shoulder, hips, and ankle</a:t>
            </a:r>
          </a:p>
          <a:p>
            <a:pPr fontAlgn="base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-To achieve this stacked position:</a:t>
            </a:r>
          </a:p>
          <a:p>
            <a:pPr fontAlgn="base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*Keep an upright torso</a:t>
            </a:r>
          </a:p>
          <a:p>
            <a:pPr fontAlgn="base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*Knees over toes </a:t>
            </a:r>
          </a:p>
          <a:p>
            <a:pPr fontAlgn="base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*Have those shoulders in hyperabduction</a:t>
            </a:r>
          </a:p>
          <a:p>
            <a:pPr fontAlgn="base"/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D84E69-50C0-844D-A315-9E3D6A20CCEC}"/>
              </a:ext>
            </a:extLst>
          </p:cNvPr>
          <p:cNvSpPr txBox="1">
            <a:spLocks/>
          </p:cNvSpPr>
          <p:nvPr/>
        </p:nvSpPr>
        <p:spPr>
          <a:xfrm>
            <a:off x="1439333" y="5530851"/>
            <a:ext cx="6705599" cy="1134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33D-5712-9449-9AED-D2993F3B8B9B}"/>
              </a:ext>
            </a:extLst>
          </p:cNvPr>
          <p:cNvSpPr txBox="1"/>
          <p:nvPr/>
        </p:nvSpPr>
        <p:spPr>
          <a:xfrm>
            <a:off x="3454399" y="4535645"/>
            <a:ext cx="626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IT COMES TO A SQUAT, WE NEED TO ALWAYS LOOK AT THE FIRST CONTACT….. THE FOOT/ANKLE!</a:t>
            </a:r>
          </a:p>
        </p:txBody>
      </p:sp>
    </p:spTree>
    <p:extLst>
      <p:ext uri="{BB962C8B-B14F-4D97-AF65-F5344CB8AC3E}">
        <p14:creationId xmlns:p14="http://schemas.microsoft.com/office/powerpoint/2010/main" val="648482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7CE1-4230-EC4A-82B1-1F97B746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51" y="413657"/>
            <a:ext cx="8094134" cy="3022600"/>
          </a:xfrm>
        </p:spPr>
        <p:txBody>
          <a:bodyPr/>
          <a:lstStyle/>
          <a:p>
            <a:pPr algn="ctr"/>
            <a:r>
              <a:rPr lang="en-US" dirty="0"/>
              <a:t>To reach an ideal deep squat you will need ankle mobility and maintain knees over toes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617FD-4E06-B940-AE9C-AD3D2261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5956" y="5817507"/>
            <a:ext cx="7224524" cy="381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 have probably heard of the phrase: “never bring your knees in front of your toes”…… let’s talk about why this idea is false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0EC28-9EFC-B84E-A79B-530A8294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68" y="2985407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529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FC82-8C1F-3241-93BE-9DDF4D7B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What's the research and history behind the fear of knees coming over toes?</a:t>
            </a:r>
            <a:r>
              <a:rPr lang="en-US" baseline="30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E8DE4-B961-9A45-BA0D-C72CB8143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1978 Duke University Study first made this claim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Undue stress could be placed into the knees was the underlying case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Limited evidence to refute this statement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2003, research confirmed that knee stress increased by 28% when the knees moved past the toes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HOWEVER: Hip stress increased nearly 1,000% when forward movement of the knee was restricted.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Better advice: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Keep your knees aligned over your second toe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423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F59F-BEEF-7E4E-89E5-6E97F35F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Squatting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EAC6-5FD1-CD42-9D6F-8C6CC29FD2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is this person doing right?</a:t>
            </a:r>
          </a:p>
          <a:p>
            <a:pPr lvl="1"/>
            <a:r>
              <a:rPr lang="en-US" dirty="0"/>
              <a:t>How could he increase the force into his ankles?</a:t>
            </a:r>
          </a:p>
          <a:p>
            <a:pPr lvl="1"/>
            <a:r>
              <a:rPr lang="en-US" dirty="0"/>
              <a:t>What ways could he bias his:</a:t>
            </a:r>
          </a:p>
          <a:p>
            <a:pPr lvl="2"/>
            <a:r>
              <a:rPr lang="en-US" dirty="0"/>
              <a:t>Ankle</a:t>
            </a:r>
          </a:p>
          <a:p>
            <a:pPr lvl="2"/>
            <a:r>
              <a:rPr lang="en-US" dirty="0"/>
              <a:t>Hips</a:t>
            </a:r>
          </a:p>
          <a:p>
            <a:pPr lvl="2"/>
            <a:r>
              <a:rPr lang="en-US" dirty="0"/>
              <a:t>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0F6DD1-BF94-1D44-AA90-6E076259E7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311"/>
                    </a14:imgEffect>
                    <a14:imgEffect>
                      <a14:saturation sat="21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086" y="2160589"/>
            <a:ext cx="3144350" cy="2084840"/>
          </a:xfrm>
        </p:spPr>
      </p:pic>
    </p:spTree>
    <p:extLst>
      <p:ext uri="{BB962C8B-B14F-4D97-AF65-F5344CB8AC3E}">
        <p14:creationId xmlns:p14="http://schemas.microsoft.com/office/powerpoint/2010/main" val="34787390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41053</TotalTime>
  <Words>1440</Words>
  <Application>Microsoft Macintosh PowerPoint</Application>
  <PresentationFormat>Widescreen</PresentationFormat>
  <Paragraphs>188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system-ui</vt:lpstr>
      <vt:lpstr>Arial</vt:lpstr>
      <vt:lpstr>Trebuchet MS</vt:lpstr>
      <vt:lpstr>Wingdings 3</vt:lpstr>
      <vt:lpstr>Facet</vt:lpstr>
      <vt:lpstr>Ankle and Foot: Mobility, Movement, and Squats</vt:lpstr>
      <vt:lpstr>The Presenters</vt:lpstr>
      <vt:lpstr>Foot and ankle1,2</vt:lpstr>
      <vt:lpstr>Biomechanics of the ankle and the surrounding joints1,2</vt:lpstr>
      <vt:lpstr>How does this all relate to how we function and squat?2,4</vt:lpstr>
      <vt:lpstr>Let’s Look At The Overhead Squat4,5,6</vt:lpstr>
      <vt:lpstr>To reach an ideal deep squat you will need ankle mobility and maintain knees over toes</vt:lpstr>
      <vt:lpstr>What's the research and history behind the fear of knees coming over toes?3</vt:lpstr>
      <vt:lpstr>Squatting Form</vt:lpstr>
      <vt:lpstr>What do we look for to recognize when our ankle/foot mobility is lacking?4,5</vt:lpstr>
      <vt:lpstr>Self-assessment of our ankle motion5,6</vt:lpstr>
      <vt:lpstr>4 useful exercises to assist with squatting and ankle mobility5</vt:lpstr>
      <vt:lpstr>Exercise #1: Eccentric Calf Raises</vt:lpstr>
      <vt:lpstr>Exercise/Mobility Drill #2: Dorsiflexion Isometric Loading (PAILS/RAILS)</vt:lpstr>
      <vt:lpstr>Exercise/Mobility Drill #3 and #4</vt:lpstr>
      <vt:lpstr>Other Mobility Recommendations</vt:lpstr>
      <vt:lpstr>SMASHING THE ANKLE/FOOT</vt:lpstr>
      <vt:lpstr>So what if you need compensations?2,5</vt:lpstr>
      <vt:lpstr>Summary</vt:lpstr>
      <vt:lpstr>What Can Physical Therapy Do For You?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Ankle and Foot: Mechanics, Mobility and Movement</dc:title>
  <dc:creator>Microsoft Office User</dc:creator>
  <cp:lastModifiedBy>Mann, Kjell</cp:lastModifiedBy>
  <cp:revision>50</cp:revision>
  <dcterms:created xsi:type="dcterms:W3CDTF">2020-09-27T06:32:59Z</dcterms:created>
  <dcterms:modified xsi:type="dcterms:W3CDTF">2021-07-19T15:05:58Z</dcterms:modified>
</cp:coreProperties>
</file>